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8" r:id="rId1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0" Type="http://schemas.openxmlformats.org/officeDocument/2006/relationships/slide" Target="slides/slide5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10.bin"/><Relationship Id="rId3" Type="http://schemas.openxmlformats.org/officeDocument/2006/relationships/image" Target="../media/image210.emf"/></Relationships>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4" name="Text Box 78">
            <a:extLst>
              <a:ext uri="{FF2B5EF4-FFF2-40B4-BE49-F238E27FC236}">
                <a16:creationId xmlns:a16="http://schemas.microsoft.com/office/drawing/2014/main" id="{D92C4B01-A9DF-0286-F16C-4C7AE1D6C945}"/>
              </a:ext>
            </a:extLst>
          </p:cNvPr>
          <p:cNvSpPr txBox="1">
            <a:spLocks noChangeArrowheads="1"/>
          </p:cNvSpPr>
          <p:nvPr/>
        </p:nvSpPr>
        <p:spPr bwMode="auto">
          <a:xfrm>
            <a:off x="2982913" y="1828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99" name="Text Box 83">
            <a:extLst>
              <a:ext uri="{FF2B5EF4-FFF2-40B4-BE49-F238E27FC236}">
                <a16:creationId xmlns:a16="http://schemas.microsoft.com/office/drawing/2014/main" id="{833AE736-CA51-7744-6168-25BF162CBC05}"/>
              </a:ext>
            </a:extLst>
          </p:cNvPr>
          <p:cNvSpPr txBox="1">
            <a:spLocks noChangeArrowheads="1"/>
          </p:cNvSpPr>
          <p:nvPr/>
        </p:nvSpPr>
        <p:spPr bwMode="auto">
          <a:xfrm>
            <a:off x="2819400" y="2286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NPV Comparison</a:t>
            </a:r>
          </a:p>
        </p:txBody>
      </p:sp>
      <p:sp>
        <p:nvSpPr>
          <p:cNvPr id="9300" name="Rectangle 84">
            <a:extLst>
              <a:ext uri="{FF2B5EF4-FFF2-40B4-BE49-F238E27FC236}">
                <a16:creationId xmlns:a16="http://schemas.microsoft.com/office/drawing/2014/main" id="{51A08B67-CAC7-708D-4FEA-5E7E50418C01}"/>
              </a:ext>
            </a:extLst>
          </p:cNvPr>
          <p:cNvSpPr>
            <a:spLocks noChangeArrowheads="1"/>
          </p:cNvSpPr>
          <p:nvPr/>
        </p:nvSpPr>
        <p:spPr bwMode="auto">
          <a:xfrm>
            <a:off x="838200" y="762000"/>
            <a:ext cx="7467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p>
        </p:txBody>
      </p:sp>
      <p:grpSp>
        <p:nvGrpSpPr>
          <p:cNvPr id="9312" name="Group 96">
            <a:extLst>
              <a:ext uri="{FF2B5EF4-FFF2-40B4-BE49-F238E27FC236}">
                <a16:creationId xmlns:a16="http://schemas.microsoft.com/office/drawing/2014/main" id="{4F12A5A1-7401-3A3C-6691-2FB74985FFA5}"/>
              </a:ext>
            </a:extLst>
          </p:cNvPr>
          <p:cNvGrpSpPr>
            <a:grpSpLocks/>
          </p:cNvGrpSpPr>
          <p:nvPr/>
        </p:nvGrpSpPr>
        <p:grpSpPr bwMode="auto">
          <a:xfrm>
            <a:off x="762000" y="2133600"/>
            <a:ext cx="6867525" cy="4219575"/>
            <a:chOff x="816" y="1428"/>
            <a:chExt cx="4086" cy="2526"/>
          </a:xfrm>
        </p:grpSpPr>
        <p:graphicFrame>
          <p:nvGraphicFramePr>
            <p:cNvPr id="9301" name="Object 85">
              <a:extLst>
                <a:ext uri="{FF2B5EF4-FFF2-40B4-BE49-F238E27FC236}">
                  <a16:creationId xmlns:a16="http://schemas.microsoft.com/office/drawing/2014/main" id="{1E063D9C-4D6D-9B36-B256-5FDC7E1228CE}"/>
                </a:ext>
              </a:extLst>
            </p:cNvPr>
            <p:cNvGraphicFramePr>
              <a:graphicFrameLocks noChangeAspect="1"/>
            </p:cNvGraphicFramePr>
            <p:nvPr/>
          </p:nvGraphicFramePr>
          <p:xfrm>
            <a:off x="816" y="1428"/>
            <a:ext cx="4086" cy="2526"/>
          </p:xfrm>
          <a:graphic>
            <a:graphicData uri="http://schemas.openxmlformats.org/presentationml/2006/ole">
              <mc:AlternateContent xmlns:mc="http://schemas.openxmlformats.org/markup-compatibility/2006">
                <mc:Choice xmlns:v="urn:schemas-microsoft-com:vml" Requires="v">
                  <p:oleObj name="Chart" r:id="rId2" imgW="4846625" imgH="2995005" progId="Excel.Chart.8">
                    <p:embed/>
                  </p:oleObj>
                </mc:Choice>
                <mc:Fallback>
                  <p:oleObj name="Chart" r:id="rId2" imgW="4846625" imgH="2995005" progId="Excel.Chart.8">
                    <p:embed/>
                    <p:pic>
                      <p:nvPicPr>
                        <p:cNvPr id="9301" name="Object 85">
                          <a:extLst>
                            <a:ext uri="{FF2B5EF4-FFF2-40B4-BE49-F238E27FC236}">
                              <a16:creationId xmlns:a16="http://schemas.microsoft.com/office/drawing/2014/main" id="{1E063D9C-4D6D-9B36-B256-5FDC7E12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428"/>
                          <a:ext cx="4086" cy="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04" name="AutoShape 88">
              <a:extLst>
                <a:ext uri="{FF2B5EF4-FFF2-40B4-BE49-F238E27FC236}">
                  <a16:creationId xmlns:a16="http://schemas.microsoft.com/office/drawing/2014/main" id="{36D1AAB2-8EFE-B9E5-00B5-CD8E564D0C1E}"/>
                </a:ext>
              </a:extLst>
            </p:cNvPr>
            <p:cNvSpPr>
              <a:spLocks noChangeArrowheads="1"/>
            </p:cNvSpPr>
            <p:nvPr/>
          </p:nvSpPr>
          <p:spPr bwMode="auto">
            <a:xfrm flipH="1">
              <a:off x="2688" y="1824"/>
              <a:ext cx="2112" cy="864"/>
            </a:xfrm>
            <a:prstGeom prst="rtTriangl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Overstated Savings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$1.6 Billion</a:t>
              </a:r>
            </a:p>
          </p:txBody>
        </p:sp>
        <p:sp>
          <p:nvSpPr>
            <p:cNvPr id="9302" name="Line 86">
              <a:extLst>
                <a:ext uri="{FF2B5EF4-FFF2-40B4-BE49-F238E27FC236}">
                  <a16:creationId xmlns:a16="http://schemas.microsoft.com/office/drawing/2014/main" id="{71A6A227-5664-D2B0-C080-783FE5C25425}"/>
                </a:ext>
              </a:extLst>
            </p:cNvPr>
            <p:cNvSpPr>
              <a:spLocks noChangeShapeType="1"/>
            </p:cNvSpPr>
            <p:nvPr/>
          </p:nvSpPr>
          <p:spPr bwMode="auto">
            <a:xfrm>
              <a:off x="1440" y="2688"/>
              <a:ext cx="33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6" name="Line 90">
              <a:extLst>
                <a:ext uri="{FF2B5EF4-FFF2-40B4-BE49-F238E27FC236}">
                  <a16:creationId xmlns:a16="http://schemas.microsoft.com/office/drawing/2014/main" id="{6E7B5599-96CE-DCEF-DEE2-58E9C2B787FB}"/>
                </a:ext>
              </a:extLst>
            </p:cNvPr>
            <p:cNvSpPr>
              <a:spLocks noChangeShapeType="1"/>
            </p:cNvSpPr>
            <p:nvPr/>
          </p:nvSpPr>
          <p:spPr bwMode="auto">
            <a:xfrm flipV="1">
              <a:off x="2688" y="1824"/>
              <a:ext cx="2112"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7" name="Text Box 91">
              <a:extLst>
                <a:ext uri="{FF2B5EF4-FFF2-40B4-BE49-F238E27FC236}">
                  <a16:creationId xmlns:a16="http://schemas.microsoft.com/office/drawing/2014/main" id="{A125859E-2477-B835-5621-E3840EBF3F04}"/>
                </a:ext>
              </a:extLst>
            </p:cNvPr>
            <p:cNvSpPr txBox="1">
              <a:spLocks noChangeArrowheads="1"/>
            </p:cNvSpPr>
            <p:nvPr/>
          </p:nvSpPr>
          <p:spPr bwMode="auto">
            <a:xfrm>
              <a:off x="2726" y="2823"/>
              <a:ext cx="173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Understated Costs - $641 Million</a:t>
              </a:r>
            </a:p>
          </p:txBody>
        </p:sp>
        <p:sp>
          <p:nvSpPr>
            <p:cNvPr id="9308" name="Text Box 92">
              <a:extLst>
                <a:ext uri="{FF2B5EF4-FFF2-40B4-BE49-F238E27FC236}">
                  <a16:creationId xmlns:a16="http://schemas.microsoft.com/office/drawing/2014/main" id="{08FB3E84-8799-D097-9E29-BCCBA5EB7D40}"/>
                </a:ext>
              </a:extLst>
            </p:cNvPr>
            <p:cNvSpPr txBox="1">
              <a:spLocks noChangeArrowheads="1"/>
            </p:cNvSpPr>
            <p:nvPr/>
          </p:nvSpPr>
          <p:spPr bwMode="auto">
            <a:xfrm>
              <a:off x="2246" y="1992"/>
              <a:ext cx="907"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Navy COBRA</a:t>
              </a:r>
            </a:p>
          </p:txBody>
        </p:sp>
        <p:sp>
          <p:nvSpPr>
            <p:cNvPr id="9309" name="Text Box 93">
              <a:extLst>
                <a:ext uri="{FF2B5EF4-FFF2-40B4-BE49-F238E27FC236}">
                  <a16:creationId xmlns:a16="http://schemas.microsoft.com/office/drawing/2014/main" id="{1254A529-B99C-A094-C69E-44329C5AB929}"/>
                </a:ext>
              </a:extLst>
            </p:cNvPr>
            <p:cNvSpPr txBox="1">
              <a:spLocks noChangeArrowheads="1"/>
            </p:cNvSpPr>
            <p:nvPr/>
          </p:nvSpPr>
          <p:spPr bwMode="auto">
            <a:xfrm>
              <a:off x="3360" y="3264"/>
              <a:ext cx="126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Connecticut COBRA</a:t>
              </a:r>
            </a:p>
          </p:txBody>
        </p:sp>
        <p:sp>
          <p:nvSpPr>
            <p:cNvPr id="9310" name="Line 94">
              <a:extLst>
                <a:ext uri="{FF2B5EF4-FFF2-40B4-BE49-F238E27FC236}">
                  <a16:creationId xmlns:a16="http://schemas.microsoft.com/office/drawing/2014/main" id="{C1C684AF-24F9-538B-0060-D8B5BDA92A26}"/>
                </a:ext>
              </a:extLst>
            </p:cNvPr>
            <p:cNvSpPr>
              <a:spLocks noChangeShapeType="1"/>
            </p:cNvSpPr>
            <p:nvPr/>
          </p:nvSpPr>
          <p:spPr bwMode="auto">
            <a:xfrm flipH="1" flipV="1">
              <a:off x="3072" y="3216"/>
              <a:ext cx="336"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1" name="Line 95">
              <a:extLst>
                <a:ext uri="{FF2B5EF4-FFF2-40B4-BE49-F238E27FC236}">
                  <a16:creationId xmlns:a16="http://schemas.microsoft.com/office/drawing/2014/main" id="{DE8DC8B0-9F28-48AC-499E-9EFAA531DC09}"/>
                </a:ext>
              </a:extLst>
            </p:cNvPr>
            <p:cNvSpPr>
              <a:spLocks noChangeShapeType="1"/>
            </p:cNvSpPr>
            <p:nvPr/>
          </p:nvSpPr>
          <p:spPr bwMode="auto">
            <a:xfrm>
              <a:off x="2640" y="2256"/>
              <a:ext cx="432" cy="1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88" name="Rectangle 72">
              <a:extLst>
                <a:ext uri="{FF2B5EF4-FFF2-40B4-BE49-F238E27FC236}">
                  <a16:creationId xmlns:a16="http://schemas.microsoft.com/office/drawing/2014/main" id="{D0F16DCB-513A-9235-10F9-CD202B584F13}"/>
                </a:ext>
              </a:extLst>
            </p:cNvPr>
            <p:cNvSpPr>
              <a:spLocks noChangeArrowheads="1"/>
            </p:cNvSpPr>
            <p:nvPr/>
          </p:nvSpPr>
          <p:spPr bwMode="auto">
            <a:xfrm rot="16200000">
              <a:off x="595" y="2595"/>
              <a:ext cx="74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 / Savings</a:t>
              </a:r>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9314" name="Line 98">
            <a:extLst>
              <a:ext uri="{FF2B5EF4-FFF2-40B4-BE49-F238E27FC236}">
                <a16:creationId xmlns:a16="http://schemas.microsoft.com/office/drawing/2014/main" id="{DFDE0B18-83E1-374A-0D75-ACCBFBE30EBD}"/>
              </a:ext>
            </a:extLst>
          </p:cNvPr>
          <p:cNvSpPr>
            <a:spLocks noChangeShapeType="1"/>
          </p:cNvSpPr>
          <p:nvPr/>
        </p:nvSpPr>
        <p:spPr bwMode="auto">
          <a:xfrm flipH="1" flipV="1">
            <a:off x="7467600" y="48768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5" name="AutoShape 99">
            <a:extLst>
              <a:ext uri="{FF2B5EF4-FFF2-40B4-BE49-F238E27FC236}">
                <a16:creationId xmlns:a16="http://schemas.microsoft.com/office/drawing/2014/main" id="{62354D1E-6992-C146-1BC9-FDF73E0B3B25}"/>
              </a:ext>
            </a:extLst>
          </p:cNvPr>
          <p:cNvSpPr>
            <a:spLocks/>
          </p:cNvSpPr>
          <p:nvPr/>
        </p:nvSpPr>
        <p:spPr bwMode="auto">
          <a:xfrm>
            <a:off x="7620000" y="2743200"/>
            <a:ext cx="152400" cy="2057400"/>
          </a:xfrm>
          <a:prstGeom prst="righ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7" name="AutoShape 101">
            <a:extLst>
              <a:ext uri="{FF2B5EF4-FFF2-40B4-BE49-F238E27FC236}">
                <a16:creationId xmlns:a16="http://schemas.microsoft.com/office/drawing/2014/main" id="{621F9677-823B-8616-FEB2-9DDEDC345666}"/>
              </a:ext>
            </a:extLst>
          </p:cNvPr>
          <p:cNvSpPr>
            <a:spLocks noChangeArrowheads="1"/>
          </p:cNvSpPr>
          <p:nvPr/>
        </p:nvSpPr>
        <p:spPr bwMode="auto">
          <a:xfrm>
            <a:off x="7848600" y="3657600"/>
            <a:ext cx="228600" cy="2286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8" name="Text Box 102">
            <a:extLst>
              <a:ext uri="{FF2B5EF4-FFF2-40B4-BE49-F238E27FC236}">
                <a16:creationId xmlns:a16="http://schemas.microsoft.com/office/drawing/2014/main" id="{E8F243CB-4C87-2BF0-9310-DC278631A797}"/>
              </a:ext>
            </a:extLst>
          </p:cNvPr>
          <p:cNvSpPr txBox="1">
            <a:spLocks noChangeArrowheads="1"/>
          </p:cNvSpPr>
          <p:nvPr/>
        </p:nvSpPr>
        <p:spPr bwMode="auto">
          <a:xfrm>
            <a:off x="7696200" y="3581400"/>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$2.2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Billion</a:t>
            </a:r>
          </a:p>
        </p:txBody>
      </p:sp>
      <p:sp>
        <p:nvSpPr>
          <p:cNvPr id="9320" name="Rectangle 104">
            <a:extLst>
              <a:ext uri="{FF2B5EF4-FFF2-40B4-BE49-F238E27FC236}">
                <a16:creationId xmlns:a16="http://schemas.microsoft.com/office/drawing/2014/main" id="{E46BF902-35C6-A2F4-8583-1D41BFC2EE10}"/>
              </a:ext>
            </a:extLst>
          </p:cNvPr>
          <p:cNvSpPr>
            <a:spLocks noChangeArrowheads="1"/>
          </p:cNvSpPr>
          <p:nvPr/>
        </p:nvSpPr>
        <p:spPr bwMode="auto">
          <a:xfrm>
            <a:off x="7772400" y="5181600"/>
            <a:ext cx="11430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Break-Even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 years”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